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71" r:id="rId7"/>
    <p:sldId id="262" r:id="rId8"/>
    <p:sldId id="261" r:id="rId9"/>
    <p:sldId id="265" r:id="rId10"/>
    <p:sldId id="266" r:id="rId11"/>
    <p:sldId id="263" r:id="rId12"/>
    <p:sldId id="264" r:id="rId13"/>
    <p:sldId id="267" r:id="rId14"/>
    <p:sldId id="268" r:id="rId15"/>
    <p:sldId id="272" r:id="rId16"/>
    <p:sldId id="269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>
        <p:scale>
          <a:sx n="75" d="100"/>
          <a:sy n="75" d="100"/>
        </p:scale>
        <p:origin x="3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65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41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81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56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85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92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42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02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4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02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150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0DC3B-00F2-48D0-A4B9-804AACE9E2E8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A98E8-E369-4046-BF96-8F732DFCA6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70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s://en.wikipedia.org/wiki/File:Pi_30K.gi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ayesian_infere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Estimating parameters of Astronomical signals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259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605922" y="800100"/>
                <a:ext cx="336433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endParaRPr lang="en-IN" sz="3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922" y="800100"/>
                <a:ext cx="3364332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lc-record-2021-12-05-11h14m15s-Introduction to Bayesian statistics, part 2_ MCMC and the Metropolis Hastings algorithm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4088" y="1446431"/>
            <a:ext cx="812800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921" y="418826"/>
            <a:ext cx="2438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Markov </a:t>
            </a:r>
            <a:r>
              <a:rPr lang="en-US" sz="3200" dirty="0" smtClean="0"/>
              <a:t>chain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3632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</a:t>
            </a:r>
            <a:r>
              <a:rPr lang="en-US" dirty="0"/>
              <a:t>Carlo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2540" cy="25442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Monte Carlo refer to the generation of a series of random numbers. </a:t>
                </a:r>
                <a:r>
                  <a:rPr lang="en-US" dirty="0" err="1" smtClean="0"/>
                  <a:t>Eg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(0.5, 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random numbers with  mean of 0.5 and variance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2 cases </a:t>
                </a:r>
                <a:endParaRPr lang="en-IN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2540" cy="2544286"/>
              </a:xfrm>
              <a:prstGeom prst="rect">
                <a:avLst/>
              </a:prstGeom>
              <a:blipFill rotWithShape="0">
                <a:blip r:embed="rId4"/>
                <a:stretch>
                  <a:fillRect l="-1199" t="-3828" r="-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vlc-record-2021-12-05-10h42m47s-Introduction to Bayesian statistics, part 2_ MCMC and the Metropolis Hastings algorithm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9508" y="3264530"/>
            <a:ext cx="4410019" cy="248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79292"/>
          </a:xfrm>
        </p:spPr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of random balls falling in the square plate to circle and find pi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9731"/>
            <a:ext cx="10515600" cy="3847231"/>
          </a:xfrm>
        </p:spPr>
        <p:txBody>
          <a:bodyPr/>
          <a:lstStyle/>
          <a:p>
            <a:r>
              <a:rPr lang="en-US" dirty="0"/>
              <a:t>As points are randomly scattered inside the unit square, some fall within the unit circle. The fraction of points inside the circle over all points approaches pi/4 as the number of points goes toward infinity. This animation represents this method of computing pi out to 30,000 iterations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en.wikipedia.org/wiki/File:Pi_30K.gif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84" y="197944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8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of coin flip to employ MCMC methods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31" y="2006660"/>
            <a:ext cx="3244835" cy="2164374"/>
          </a:xfrm>
        </p:spPr>
      </p:pic>
      <p:sp>
        <p:nvSpPr>
          <p:cNvPr id="5" name="Rectangle 4"/>
          <p:cNvSpPr/>
          <p:nvPr/>
        </p:nvSpPr>
        <p:spPr>
          <a:xfrm>
            <a:off x="5257800" y="218587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model </a:t>
            </a:r>
            <a:r>
              <a:rPr lang="en-US" dirty="0"/>
              <a:t>the probability of the outcome of a coin flip but in an expanded </a:t>
            </a:r>
            <a:r>
              <a:rPr lang="en-US" dirty="0" smtClean="0"/>
              <a:t>context</a:t>
            </a:r>
          </a:p>
          <a:p>
            <a:r>
              <a:rPr lang="en-US" dirty="0" smtClean="0"/>
              <a:t>Measure the coin’s </a:t>
            </a:r>
            <a:r>
              <a:rPr lang="en-US" dirty="0"/>
              <a:t>‘bias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Each </a:t>
            </a:r>
            <a:r>
              <a:rPr lang="en-US" dirty="0"/>
              <a:t>coin will have its own bias, but given they are produced in the same process and vary only slightly, we expect the factory to produce coins not randomly, but around a ‘factory bias’.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will use both information from the specific coin and the factory bias to create a probability distribution to determine the bias a coin is most likely produced with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Bayes’ terms, we will use the likelihood (coin data) and the prior (factory bias) to produce the posterior distribution for the coin bias.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924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1933" y="2058995"/>
            <a:ext cx="11243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likelihood function here is the probability of observing a heads, x, given a coin with bias p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047953" y="1122252"/>
                <a:ext cx="3216906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953" y="1122252"/>
                <a:ext cx="3216906" cy="8745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38199" y="368068"/>
            <a:ext cx="11057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is the probability, P, that the factory produces a coin with bias, p, given our data, x number of heads — P(</a:t>
            </a:r>
            <a:r>
              <a:rPr lang="en-US" dirty="0" err="1"/>
              <a:t>p|x</a:t>
            </a:r>
            <a:r>
              <a:rPr lang="en-US" dirty="0"/>
              <a:t>). The rest of the theorem can be written as follows: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445886" y="2518690"/>
                <a:ext cx="3084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sPre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886" y="2518690"/>
                <a:ext cx="308424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51932" y="3041446"/>
            <a:ext cx="112437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is important to note that we do not currently know the value p for a given coin. This value is the one our MCMC will randomly sample. After initializing p with a random. value, and through many samples, the model will converge towards the true value of p. 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651932" y="4118200"/>
            <a:ext cx="1094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So, we run an experiment with this first coin by flipping it 100 times and recording the number of times it landed on heads — 57 </a:t>
            </a:r>
            <a:r>
              <a:rPr lang="en-US" dirty="0" smtClean="0"/>
              <a:t>times so x becomes 57. </a:t>
            </a:r>
          </a:p>
          <a:p>
            <a:r>
              <a:rPr lang="en-US" dirty="0" smtClean="0"/>
              <a:t>We implemented using </a:t>
            </a:r>
            <a:r>
              <a:rPr lang="en-IN" dirty="0"/>
              <a:t>Metropolis-Hastings </a:t>
            </a:r>
            <a:r>
              <a:rPr lang="en-IN" dirty="0" smtClean="0"/>
              <a:t>algorithm.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6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Metropolis-Hastings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3200" b="0" dirty="0" smtClean="0"/>
                  <a:t>Acceptance ratio 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{1,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US" dirty="0" smtClean="0"/>
                  <a:t>Acceptance &gt; 1 accepted</a:t>
                </a:r>
              </a:p>
              <a:p>
                <a:pPr marL="0" indent="0">
                  <a:buNone/>
                </a:pPr>
                <a:r>
                  <a:rPr lang="en-US" dirty="0" smtClean="0"/>
                  <a:t>A &lt;1 not rejected but treated as acceptance prob. y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vlc-record-2021-12-05-12h01m49s-Introduction to Bayesian statistics, part 2_ MCMC and the Metropolis Hastings algorithm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3467" y="171529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1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08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199" y="1028343"/>
            <a:ext cx="123867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charter"/>
              </a:rPr>
              <a:t>We have already defined our functions for the likelihood, prior, and acceptance probability. The last thing we must do before looping is to initialize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with a random value within its range, 0 to 1.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Here are the steps of our Metropolis-Hastings algorithm: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Propose a new value of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 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randomly between 0 and 1, call it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p′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(or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p_new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).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Compute the acceptance ratio, R.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Generate another uniform random number between 0 and 1, call it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u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If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u &lt; R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, accept the new value and set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 = p′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 Otherwise, keep the current value of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Record the final value of </a:t>
            </a:r>
            <a:r>
              <a:rPr lang="en-US" i="1" dirty="0">
                <a:solidFill>
                  <a:srgbClr val="292929"/>
                </a:solidFill>
                <a:latin typeface="charter"/>
              </a:rPr>
              <a:t>p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for this sample.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Repeat steps 1 through 5 many, many times.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Pretty straightforward. Before we code this up, let’s explore a couple of other common concepts utilized in MCMC.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5840" y="374134"/>
            <a:ext cx="2172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292929"/>
                </a:solidFill>
                <a:latin typeface="sohne"/>
              </a:rPr>
              <a:t>Sampling Algorithm</a:t>
            </a:r>
            <a:endParaRPr lang="en-IN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293" y="3995678"/>
            <a:ext cx="117153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sohne"/>
              </a:rPr>
              <a:t>Burn-in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MCMCs are initialized randomly and must converge towards the correct value, and this can often take quite a lot of samples. When plotting our results and posterior distribution, it is not effective to include these early samples before the model has converged. So we implement what is called a “burn-in”, in which those first, less accurate samples are excluded. Burn-in for MCMCs is typically around 2000–5000 samples when the entire chain is around 10k–20k.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10748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using a library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dummy dataset</a:t>
            </a:r>
          </a:p>
          <a:p>
            <a:r>
              <a:rPr lang="en-US" dirty="0" smtClean="0"/>
              <a:t>Create a </a:t>
            </a:r>
            <a:r>
              <a:rPr lang="en-IN" i="1" dirty="0"/>
              <a:t>likelihood </a:t>
            </a:r>
            <a:r>
              <a:rPr lang="en-IN" i="1" dirty="0" smtClean="0"/>
              <a:t>function p(</a:t>
            </a:r>
            <a:r>
              <a:rPr lang="en-IN" i="1" dirty="0" err="1" smtClean="0"/>
              <a:t>y|x</a:t>
            </a:r>
            <a:r>
              <a:rPr lang="en-IN" i="1" dirty="0" smtClean="0"/>
              <a:t>,</a:t>
            </a:r>
            <a:r>
              <a:rPr lang="el-GR" i="1" dirty="0"/>
              <a:t>σ,</a:t>
            </a:r>
            <a:r>
              <a:rPr lang="en-IN" i="1" dirty="0" err="1"/>
              <a:t>m,b,f</a:t>
            </a:r>
            <a:r>
              <a:rPr lang="en-IN" i="1" dirty="0" smtClean="0"/>
              <a:t>)</a:t>
            </a:r>
          </a:p>
          <a:p>
            <a:r>
              <a:rPr lang="en-US" i="1" dirty="0" smtClean="0"/>
              <a:t>Create a posterior </a:t>
            </a:r>
            <a:r>
              <a:rPr lang="en-US" i="1" dirty="0" err="1" smtClean="0"/>
              <a:t>prob</a:t>
            </a:r>
            <a:r>
              <a:rPr lang="en-US" i="1" dirty="0" smtClean="0"/>
              <a:t> = </a:t>
            </a:r>
            <a:r>
              <a:rPr lang="en-IN" i="1" dirty="0"/>
              <a:t>p(</a:t>
            </a:r>
            <a:r>
              <a:rPr lang="en-IN" i="1" dirty="0" err="1"/>
              <a:t>m,b,f|x,y</a:t>
            </a:r>
            <a:r>
              <a:rPr lang="en-IN" i="1" dirty="0"/>
              <a:t>,</a:t>
            </a:r>
            <a:r>
              <a:rPr lang="el-GR" i="1" dirty="0"/>
              <a:t>σ)∝</a:t>
            </a:r>
            <a:r>
              <a:rPr lang="en-IN" i="1" dirty="0"/>
              <a:t>p(</a:t>
            </a:r>
            <a:r>
              <a:rPr lang="en-IN" i="1" dirty="0" err="1"/>
              <a:t>m,b,f</a:t>
            </a:r>
            <a:r>
              <a:rPr lang="en-IN" i="1" dirty="0"/>
              <a:t>) p(</a:t>
            </a:r>
            <a:r>
              <a:rPr lang="en-IN" i="1" dirty="0" err="1"/>
              <a:t>y|x</a:t>
            </a:r>
            <a:r>
              <a:rPr lang="en-IN" i="1" dirty="0"/>
              <a:t>,</a:t>
            </a:r>
            <a:r>
              <a:rPr lang="el-GR" i="1" dirty="0"/>
              <a:t>σ,</a:t>
            </a:r>
            <a:r>
              <a:rPr lang="en-IN" i="1" dirty="0" err="1"/>
              <a:t>m,b,f</a:t>
            </a:r>
            <a:r>
              <a:rPr lang="en-IN" i="1" dirty="0" smtClean="0"/>
              <a:t>)</a:t>
            </a:r>
          </a:p>
          <a:p>
            <a:r>
              <a:rPr lang="en-US" i="1" dirty="0" smtClean="0"/>
              <a:t>Optimize the function </a:t>
            </a:r>
            <a:r>
              <a:rPr lang="en-US" i="1" dirty="0" smtClean="0">
                <a:sym typeface="Wingdings" panose="05000000000000000000" pitchFamily="2" charset="2"/>
              </a:rPr>
              <a:t> maximize the </a:t>
            </a:r>
            <a:r>
              <a:rPr lang="en-IN" dirty="0" smtClean="0"/>
              <a:t>likelihood </a:t>
            </a:r>
            <a:r>
              <a:rPr lang="en-IN" dirty="0" smtClean="0">
                <a:sym typeface="Wingdings" panose="05000000000000000000" pitchFamily="2" charset="2"/>
              </a:rPr>
              <a:t> </a:t>
            </a:r>
            <a:r>
              <a:rPr lang="en-US" dirty="0" smtClean="0"/>
              <a:t>minimizing </a:t>
            </a:r>
            <a:r>
              <a:rPr lang="en-US" dirty="0"/>
              <a:t>the </a:t>
            </a:r>
            <a:r>
              <a:rPr lang="en-US" i="1" dirty="0"/>
              <a:t>negative</a:t>
            </a:r>
            <a:r>
              <a:rPr lang="en-US" dirty="0"/>
              <a:t> </a:t>
            </a:r>
            <a:r>
              <a:rPr lang="en-US" dirty="0" smtClean="0"/>
              <a:t>likelihood</a:t>
            </a:r>
          </a:p>
          <a:p>
            <a:r>
              <a:rPr lang="en-US" dirty="0" smtClean="0"/>
              <a:t>Define priors </a:t>
            </a:r>
            <a:r>
              <a:rPr lang="en-IN" dirty="0"/>
              <a:t>p(</a:t>
            </a:r>
            <a:r>
              <a:rPr lang="en-IN" dirty="0" err="1"/>
              <a:t>m,b,f</a:t>
            </a:r>
            <a:r>
              <a:rPr lang="en-IN" dirty="0" smtClean="0"/>
              <a:t>)</a:t>
            </a:r>
          </a:p>
          <a:p>
            <a:r>
              <a:rPr lang="en-US" dirty="0" smtClean="0"/>
              <a:t>Simulate !!</a:t>
            </a:r>
          </a:p>
          <a:p>
            <a:endParaRPr lang="en-IN" i="1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078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life 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Radial velocity examples</a:t>
            </a:r>
          </a:p>
          <a:p>
            <a:r>
              <a:rPr lang="en-US" dirty="0" smtClean="0"/>
              <a:t>Gravitational wave detection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665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340" y="3465652"/>
            <a:ext cx="2778644" cy="158816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Signal </a:t>
            </a:r>
          </a:p>
          <a:p>
            <a:r>
              <a:rPr lang="en-US" dirty="0" smtClean="0"/>
              <a:t>Timeseries</a:t>
            </a:r>
          </a:p>
          <a:p>
            <a:r>
              <a:rPr lang="en-US" dirty="0" smtClean="0"/>
              <a:t>Frequency series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827719" y="3674947"/>
                <a:ext cx="2434856" cy="11695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Detector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19" y="3674947"/>
                <a:ext cx="2434856" cy="1169581"/>
              </a:xfrm>
              <a:prstGeom prst="rect">
                <a:avLst/>
              </a:prstGeom>
              <a:blipFill rotWithShape="0">
                <a:blip r:embed="rId2"/>
                <a:stretch>
                  <a:fillRect l="-5263" t="-8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-902578" y="70396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https://cdn.futura-sciences.com/buildsv6/images/largeoriginal/a/9/4/a940132305_50034136_supernova1987a.jpg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6" y="-310501"/>
            <a:ext cx="5009126" cy="33407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78500" y="71781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https://www.science.org/content/article/european-plan-gigantic-new-gravitational-wave-detector-passes-milestone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19" y="1087021"/>
            <a:ext cx="3901440" cy="219760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06403" y="3437029"/>
            <a:ext cx="2434856" cy="1169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/>
              <a:t>Astrophysical Phenomenon </a:t>
            </a:r>
            <a:endParaRPr lang="en-I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96762" y="4947964"/>
            <a:ext cx="6528391" cy="2091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Not only signal; we get signal + noise: because: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Sensitivity limit; Brownian noise; not infinite precision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7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Hercules Cluster of Galax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" y="1093749"/>
            <a:ext cx="6156961" cy="43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2601" y="373543"/>
            <a:ext cx="5602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http://www.astronet.ru/db/xware/msg/apod/2009-07-16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677245" y="1460485"/>
            <a:ext cx="6528391" cy="307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How to know in the signal there is actual signal </a:t>
            </a:r>
          </a:p>
          <a:p>
            <a:r>
              <a:rPr lang="en-US" dirty="0" smtClean="0"/>
              <a:t>I can see there is a signal</a:t>
            </a:r>
          </a:p>
          <a:p>
            <a:r>
              <a:rPr lang="en-US" dirty="0" smtClean="0"/>
              <a:t>Keep looking the same segment for 10 </a:t>
            </a:r>
            <a:r>
              <a:rPr lang="en-US" dirty="0" err="1" smtClean="0"/>
              <a:t>mins</a:t>
            </a:r>
            <a:r>
              <a:rPr lang="en-IN" dirty="0" smtClean="0"/>
              <a:t>: Is it actually a signal or am I looking for too long ? </a:t>
            </a:r>
          </a:p>
          <a:p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18520" y="5064923"/>
            <a:ext cx="6528391" cy="2091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 single snapshot does not tell any evolution so it is always a sequential data </a:t>
            </a:r>
            <a:r>
              <a:rPr lang="en-US" dirty="0" err="1" smtClean="0"/>
              <a:t>wrt</a:t>
            </a:r>
            <a:r>
              <a:rPr lang="en-US" dirty="0" smtClean="0"/>
              <a:t> time/space/</a:t>
            </a:r>
            <a:r>
              <a:rPr lang="en-US" dirty="0" err="1" smtClean="0"/>
              <a:t>freq</a:t>
            </a:r>
            <a:r>
              <a:rPr lang="en-US" dirty="0" smtClean="0"/>
              <a:t>, other </a:t>
            </a:r>
            <a:r>
              <a:rPr lang="en-US" dirty="0" err="1" smtClean="0"/>
              <a:t>param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05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8406"/>
            <a:ext cx="11017102" cy="1325563"/>
          </a:xfrm>
        </p:spPr>
        <p:txBody>
          <a:bodyPr/>
          <a:lstStyle/>
          <a:p>
            <a:r>
              <a:rPr lang="en-US" dirty="0" smtClean="0"/>
              <a:t>How to know what parameters govern such SNR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9191"/>
            <a:ext cx="10515600" cy="1182577"/>
          </a:xfrm>
        </p:spPr>
        <p:txBody>
          <a:bodyPr>
            <a:normAutofit/>
          </a:bodyPr>
          <a:lstStyle/>
          <a:p>
            <a:r>
              <a:rPr lang="en-US" dirty="0" smtClean="0"/>
              <a:t>SNR </a:t>
            </a:r>
          </a:p>
          <a:p>
            <a:r>
              <a:rPr lang="en-US" dirty="0" smtClean="0"/>
              <a:t>Validation of signal using cross-correlation </a:t>
            </a:r>
            <a:r>
              <a:rPr lang="en-US" dirty="0" err="1" smtClean="0"/>
              <a:t>etc</a:t>
            </a:r>
            <a:r>
              <a:rPr lang="en-US" dirty="0" smtClean="0"/>
              <a:t> etc.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2332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More scientific way to look at the data	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813969"/>
            <a:ext cx="10515600" cy="304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a signal there can be many parameter which result in the same SNR</a:t>
            </a:r>
          </a:p>
          <a:p>
            <a:r>
              <a:rPr lang="en-US" dirty="0" smtClean="0"/>
              <a:t>One way is matching it with the Numerical signal but not always possible since exotic signals are left out or the parameter space is too large to vary and match. </a:t>
            </a:r>
          </a:p>
          <a:p>
            <a:r>
              <a:rPr lang="en-US" dirty="0" smtClean="0"/>
              <a:t>Parameter estimation techniques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46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437" y="124494"/>
            <a:ext cx="1109712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Parameter Estimation</a:t>
            </a:r>
            <a:r>
              <a:rPr lang="en-US" dirty="0"/>
              <a:t> </a:t>
            </a:r>
            <a:r>
              <a:rPr lang="en-US" dirty="0" smtClean="0"/>
              <a:t>using Bayesian Inference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0057"/>
            <a:ext cx="10515600" cy="5247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hlinkClick r:id="rId2"/>
              </a:rPr>
              <a:t>Bayesian inference</a:t>
            </a:r>
            <a:r>
              <a:rPr lang="en-US" dirty="0"/>
              <a:t> is a method in which we use Bayes’ Theorem to update our understanding of a probability or a parameter as </a:t>
            </a:r>
            <a:r>
              <a:rPr lang="en-US" b="1" dirty="0"/>
              <a:t>we gather more data</a:t>
            </a:r>
            <a:r>
              <a:rPr lang="en-US" dirty="0"/>
              <a:t> and </a:t>
            </a:r>
            <a:r>
              <a:rPr lang="en-US" dirty="0" smtClean="0"/>
              <a:t>evidence</a:t>
            </a:r>
          </a:p>
          <a:p>
            <a:pPr marL="0" indent="0">
              <a:buNone/>
            </a:pPr>
            <a:r>
              <a:rPr lang="en-US" dirty="0" smtClean="0"/>
              <a:t>In most </a:t>
            </a:r>
            <a:r>
              <a:rPr lang="en-US" dirty="0"/>
              <a:t>practical applications, computing the posterior distribution directly is not possible, this is why we employ numerical sampling techniques like MCMC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23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761999" y="609600"/>
                <a:ext cx="10515601" cy="6059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Bayes Theorem : </a:t>
                </a:r>
              </a:p>
              <a:p>
                <a:endParaRPr lang="en-US" sz="32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Posterior: </a:t>
                </a:r>
                <a:r>
                  <a:rPr lang="en-US" sz="3200" dirty="0"/>
                  <a:t>is the probability of </a:t>
                </a:r>
                <a:r>
                  <a:rPr lang="en-US" sz="3200" dirty="0"/>
                  <a:t>a hypothesis </a:t>
                </a:r>
                <a:r>
                  <a:rPr lang="en-US" sz="3200" dirty="0"/>
                  <a:t>(H) given some evidence (</a:t>
                </a:r>
                <a:r>
                  <a:rPr lang="en-US" sz="3200" dirty="0"/>
                  <a:t>E)</a:t>
                </a:r>
              </a:p>
              <a:p>
                <a:r>
                  <a:rPr lang="en-US" sz="3200" dirty="0" smtClean="0"/>
                  <a:t>Likelihood: (the probability of seeing the evidence given our hypothesis is true)</a:t>
                </a:r>
              </a:p>
              <a:p>
                <a:r>
                  <a:rPr lang="en-US" sz="3200" dirty="0" smtClean="0"/>
                  <a:t>Prior: the </a:t>
                </a:r>
                <a:r>
                  <a:rPr lang="en-US" sz="3200" dirty="0"/>
                  <a:t>probability of the </a:t>
                </a:r>
                <a:r>
                  <a:rPr lang="en-US" sz="3200" dirty="0" smtClean="0"/>
                  <a:t>hypothesis. </a:t>
                </a: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609600"/>
                <a:ext cx="10515601" cy="6059800"/>
              </a:xfrm>
              <a:prstGeom prst="rect">
                <a:avLst/>
              </a:prstGeom>
              <a:blipFill rotWithShape="0">
                <a:blip r:embed="rId2"/>
                <a:stretch>
                  <a:fillRect l="-1449" t="-1308" b="-24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128925" y="2551500"/>
            <a:ext cx="104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posterior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822016" y="1004332"/>
            <a:ext cx="1140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Likelihood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7470175" y="1004332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Prior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6229707" y="2795602"/>
            <a:ext cx="31192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marginal likelihood </a:t>
            </a:r>
            <a:r>
              <a:rPr lang="en-US" dirty="0" smtClean="0"/>
              <a:t>/ </a:t>
            </a:r>
            <a:r>
              <a:rPr lang="en-US" dirty="0"/>
              <a:t>evidence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153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parameters are actually estimated : Insight..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95306" y="1876710"/>
            <a:ext cx="111282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Parameter is physically a fixed parameter but measurement </a:t>
            </a:r>
            <a:r>
              <a:rPr lang="en-US" dirty="0" err="1" smtClean="0"/>
              <a:t>upto</a:t>
            </a:r>
            <a:r>
              <a:rPr lang="en-US" dirty="0" smtClean="0"/>
              <a:t> </a:t>
            </a:r>
            <a:r>
              <a:rPr lang="en-US" dirty="0" err="1" smtClean="0"/>
              <a:t>inf</a:t>
            </a:r>
            <a:r>
              <a:rPr lang="en-US" dirty="0" smtClean="0"/>
              <a:t> precision not possible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 random samples to estimate these parameters which will depend on the population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Bayesian approach describes the parameter as the random variable that can be defined over the space in terms of the probability of the samples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000" t="7963" r="7917" b="11905"/>
          <a:stretch/>
        </p:blipFill>
        <p:spPr>
          <a:xfrm>
            <a:off x="4693130" y="3354038"/>
            <a:ext cx="5252995" cy="28845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947333" y="3835400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333" y="3835400"/>
                <a:ext cx="18947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8125" r="-21875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00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chain Monte Carlo (MCMC)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013788" y="1646493"/>
            <a:ext cx="2438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Markov </a:t>
            </a:r>
            <a:r>
              <a:rPr lang="en-US" sz="3200" dirty="0" smtClean="0"/>
              <a:t>chain</a:t>
            </a:r>
            <a:endParaRPr lang="en-IN" sz="3200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2709711" y="4416316"/>
            <a:ext cx="742950" cy="755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87" y="4516451"/>
            <a:ext cx="555095" cy="55509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2707337" y="3120369"/>
            <a:ext cx="742950" cy="755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88" y="3235088"/>
            <a:ext cx="555095" cy="55509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2" idx="2"/>
            <a:endCxn id="10" idx="0"/>
          </p:cNvCxnSpPr>
          <p:nvPr/>
        </p:nvCxnSpPr>
        <p:spPr>
          <a:xfrm flipH="1">
            <a:off x="1652335" y="3790183"/>
            <a:ext cx="1" cy="726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078811" y="3790183"/>
            <a:ext cx="1" cy="726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929883" y="3790183"/>
            <a:ext cx="813317" cy="726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929883" y="3733800"/>
            <a:ext cx="813317" cy="782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87463" y="3999428"/>
            <a:ext cx="561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0.3</a:t>
            </a:r>
            <a:endParaRPr lang="en-IN" sz="1400" dirty="0"/>
          </a:p>
        </p:txBody>
      </p:sp>
      <p:sp>
        <p:nvSpPr>
          <p:cNvPr id="29" name="Rectangle 28"/>
          <p:cNvSpPr/>
          <p:nvPr/>
        </p:nvSpPr>
        <p:spPr>
          <a:xfrm>
            <a:off x="3133616" y="3992137"/>
            <a:ext cx="561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0.5</a:t>
            </a:r>
            <a:endParaRPr lang="en-IN" sz="1400" dirty="0"/>
          </a:p>
        </p:txBody>
      </p:sp>
      <p:sp>
        <p:nvSpPr>
          <p:cNvPr id="30" name="Rectangle 29"/>
          <p:cNvSpPr/>
          <p:nvPr/>
        </p:nvSpPr>
        <p:spPr>
          <a:xfrm>
            <a:off x="2037803" y="3733800"/>
            <a:ext cx="561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0.7</a:t>
            </a:r>
            <a:endParaRPr lang="en-IN" sz="1400" dirty="0"/>
          </a:p>
        </p:txBody>
      </p:sp>
      <p:sp>
        <p:nvSpPr>
          <p:cNvPr id="31" name="Rectangle 30"/>
          <p:cNvSpPr/>
          <p:nvPr/>
        </p:nvSpPr>
        <p:spPr>
          <a:xfrm>
            <a:off x="2002619" y="4307621"/>
            <a:ext cx="561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0.5</a:t>
            </a:r>
            <a:endParaRPr lang="en-IN" sz="1400" dirty="0"/>
          </a:p>
        </p:txBody>
      </p:sp>
      <p:sp>
        <p:nvSpPr>
          <p:cNvPr id="32" name="Rectangle 31"/>
          <p:cNvSpPr/>
          <p:nvPr/>
        </p:nvSpPr>
        <p:spPr>
          <a:xfrm>
            <a:off x="4304739" y="2687524"/>
            <a:ext cx="1308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Subspace</a:t>
            </a:r>
            <a:endParaRPr lang="en-IN" sz="1400" dirty="0"/>
          </a:p>
        </p:txBody>
      </p:sp>
      <p:sp>
        <p:nvSpPr>
          <p:cNvPr id="33" name="Rectangle 32"/>
          <p:cNvSpPr/>
          <p:nvPr/>
        </p:nvSpPr>
        <p:spPr>
          <a:xfrm>
            <a:off x="1002739" y="2802159"/>
            <a:ext cx="1308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Events </a:t>
            </a:r>
            <a:endParaRPr lang="en-IN" sz="1400" dirty="0"/>
          </a:p>
        </p:txBody>
      </p:sp>
      <p:pic>
        <p:nvPicPr>
          <p:cNvPr id="38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5501337" y="3120368"/>
            <a:ext cx="742950" cy="75536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61" y="3265376"/>
            <a:ext cx="555095" cy="55509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082208" y="2881205"/>
            <a:ext cx="13086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{</a:t>
            </a:r>
            <a:endParaRPr lang="en-IN" sz="8000" dirty="0"/>
          </a:p>
        </p:txBody>
      </p:sp>
      <p:sp>
        <p:nvSpPr>
          <p:cNvPr id="43" name="Rectangle 42"/>
          <p:cNvSpPr/>
          <p:nvPr/>
        </p:nvSpPr>
        <p:spPr>
          <a:xfrm>
            <a:off x="6170053" y="2881205"/>
            <a:ext cx="13086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 smtClean="0"/>
              <a:t>}</a:t>
            </a:r>
            <a:endParaRPr lang="en-IN" sz="8000" dirty="0"/>
          </a:p>
        </p:txBody>
      </p:sp>
      <p:sp>
        <p:nvSpPr>
          <p:cNvPr id="44" name="Rectangle 43"/>
          <p:cNvSpPr/>
          <p:nvPr/>
        </p:nvSpPr>
        <p:spPr>
          <a:xfrm>
            <a:off x="7991241" y="2886539"/>
            <a:ext cx="1308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Matrix</a:t>
            </a:r>
            <a:endParaRPr lang="en-IN" sz="1400" dirty="0"/>
          </a:p>
        </p:txBody>
      </p:sp>
      <p:sp>
        <p:nvSpPr>
          <p:cNvPr id="45" name="Rectangle 44"/>
          <p:cNvSpPr/>
          <p:nvPr/>
        </p:nvSpPr>
        <p:spPr>
          <a:xfrm>
            <a:off x="4736538" y="1735656"/>
            <a:ext cx="55794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Assumption is P(</a:t>
            </a:r>
            <a:r>
              <a:rPr lang="en-US" sz="2000" dirty="0" err="1" smtClean="0"/>
              <a:t>W_t</a:t>
            </a:r>
            <a:r>
              <a:rPr lang="en-US" sz="2000" dirty="0" smtClean="0"/>
              <a:t> | W_{t-1}) each number generated is dependent on previous number.</a:t>
            </a:r>
            <a:endParaRPr lang="en-IN" sz="2000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046669"/>
              </p:ext>
            </p:extLst>
          </p:nvPr>
        </p:nvGraphicFramePr>
        <p:xfrm>
          <a:off x="8078010" y="4050209"/>
          <a:ext cx="2381160" cy="132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580"/>
                <a:gridCol w="1190580"/>
              </a:tblGrid>
              <a:tr h="6646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0.3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0.7</a:t>
                      </a:r>
                      <a:endParaRPr lang="en-IN" sz="2800" b="1" dirty="0"/>
                    </a:p>
                  </a:txBody>
                  <a:tcPr/>
                </a:tc>
              </a:tr>
              <a:tr h="6646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0.5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0.5</a:t>
                      </a:r>
                      <a:endParaRPr lang="en-IN" sz="28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9548953" y="3261241"/>
            <a:ext cx="742950" cy="75536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26" y="3375980"/>
            <a:ext cx="555095" cy="55509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91" y="4060303"/>
            <a:ext cx="555095" cy="555095"/>
          </a:xfrm>
          <a:prstGeom prst="rect">
            <a:avLst/>
          </a:prstGeom>
        </p:spPr>
      </p:pic>
      <p:pic>
        <p:nvPicPr>
          <p:cNvPr id="50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7242763" y="4693488"/>
            <a:ext cx="742950" cy="7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85988" y="1478244"/>
            <a:ext cx="2222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Steady state</a:t>
            </a:r>
            <a:endParaRPr lang="en-IN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632197"/>
              </p:ext>
            </p:extLst>
          </p:nvPr>
        </p:nvGraphicFramePr>
        <p:xfrm>
          <a:off x="1474846" y="1487313"/>
          <a:ext cx="4266390" cy="1993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278"/>
                <a:gridCol w="853278"/>
                <a:gridCol w="853278"/>
                <a:gridCol w="853278"/>
                <a:gridCol w="853278"/>
              </a:tblGrid>
              <a:tr h="6646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W1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W2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W3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W4 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W5 </a:t>
                      </a:r>
                      <a:endParaRPr lang="en-IN" sz="2800" b="1" dirty="0"/>
                    </a:p>
                  </a:txBody>
                  <a:tcPr/>
                </a:tc>
              </a:tr>
              <a:tr h="6646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1.0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0.3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0.44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..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..</a:t>
                      </a:r>
                      <a:endParaRPr lang="en-IN" sz="2800" b="1" dirty="0"/>
                    </a:p>
                  </a:txBody>
                  <a:tcPr/>
                </a:tc>
              </a:tr>
              <a:tr h="6646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0.7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0.56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..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..</a:t>
                      </a:r>
                      <a:endParaRPr lang="en-IN" sz="28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24" y="2092699"/>
            <a:ext cx="555095" cy="55509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14666" r="23365" b="32069"/>
          <a:stretch/>
        </p:blipFill>
        <p:spPr>
          <a:xfrm>
            <a:off x="731896" y="2725884"/>
            <a:ext cx="742950" cy="7553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898954" y="2063019"/>
            <a:ext cx="6046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P1</a:t>
            </a:r>
            <a:endParaRPr lang="en-IN" sz="3200" dirty="0"/>
          </a:p>
        </p:txBody>
      </p:sp>
      <p:sp>
        <p:nvSpPr>
          <p:cNvPr id="20" name="Rectangle 19"/>
          <p:cNvSpPr/>
          <p:nvPr/>
        </p:nvSpPr>
        <p:spPr>
          <a:xfrm>
            <a:off x="1293188" y="334160"/>
            <a:ext cx="2438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Markov </a:t>
            </a:r>
            <a:r>
              <a:rPr lang="en-US" sz="3200" dirty="0" smtClean="0"/>
              <a:t>chain</a:t>
            </a:r>
            <a:endParaRPr lang="en-IN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8954" y="2896476"/>
            <a:ext cx="6046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P2</a:t>
            </a:r>
            <a:endParaRPr lang="en-IN" sz="3200" dirty="0"/>
          </a:p>
        </p:txBody>
      </p:sp>
      <p:sp>
        <p:nvSpPr>
          <p:cNvPr id="22" name="Rectangle 21"/>
          <p:cNvSpPr/>
          <p:nvPr/>
        </p:nvSpPr>
        <p:spPr>
          <a:xfrm>
            <a:off x="6188286" y="2266925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..</a:t>
            </a:r>
            <a:endParaRPr lang="en-IN" b="1" dirty="0"/>
          </a:p>
        </p:txBody>
      </p:sp>
      <p:sp>
        <p:nvSpPr>
          <p:cNvPr id="23" name="Rectangle 22"/>
          <p:cNvSpPr/>
          <p:nvPr/>
        </p:nvSpPr>
        <p:spPr>
          <a:xfrm>
            <a:off x="6901252" y="22784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..</a:t>
            </a:r>
            <a:endParaRPr lang="en-IN" b="1" dirty="0"/>
          </a:p>
        </p:txBody>
      </p:sp>
      <p:sp>
        <p:nvSpPr>
          <p:cNvPr id="24" name="Rectangle 23"/>
          <p:cNvSpPr/>
          <p:nvPr/>
        </p:nvSpPr>
        <p:spPr>
          <a:xfrm>
            <a:off x="6188286" y="2986591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..</a:t>
            </a:r>
            <a:endParaRPr lang="en-IN" b="1" dirty="0"/>
          </a:p>
        </p:txBody>
      </p:sp>
      <p:sp>
        <p:nvSpPr>
          <p:cNvPr id="25" name="Rectangle 24"/>
          <p:cNvSpPr/>
          <p:nvPr/>
        </p:nvSpPr>
        <p:spPr>
          <a:xfrm>
            <a:off x="6901252" y="299812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..</a:t>
            </a:r>
            <a:endParaRPr lang="en-IN" b="1" dirty="0"/>
          </a:p>
        </p:txBody>
      </p:sp>
      <p:sp>
        <p:nvSpPr>
          <p:cNvPr id="26" name="Rectangle 25"/>
          <p:cNvSpPr/>
          <p:nvPr/>
        </p:nvSpPr>
        <p:spPr>
          <a:xfrm>
            <a:off x="419496" y="4201067"/>
            <a:ext cx="98523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We assume that the system will attain </a:t>
            </a:r>
            <a:r>
              <a:rPr lang="en-US" sz="2800" dirty="0" err="1" smtClean="0"/>
              <a:t>eqb</a:t>
            </a:r>
            <a:r>
              <a:rPr lang="en-US" sz="2800" dirty="0" smtClean="0"/>
              <a:t> state and </a:t>
            </a:r>
            <a:r>
              <a:rPr lang="en-US" sz="2800" dirty="0" err="1" smtClean="0"/>
              <a:t>marov</a:t>
            </a:r>
            <a:r>
              <a:rPr lang="en-US" sz="2800" dirty="0" smtClean="0"/>
              <a:t> chain will become steady </a:t>
            </a:r>
            <a:endParaRPr lang="en-IN" sz="2800" dirty="0"/>
          </a:p>
        </p:txBody>
      </p:sp>
      <p:sp>
        <p:nvSpPr>
          <p:cNvPr id="27" name="Rectangle 26"/>
          <p:cNvSpPr/>
          <p:nvPr/>
        </p:nvSpPr>
        <p:spPr>
          <a:xfrm>
            <a:off x="2933611" y="5874990"/>
            <a:ext cx="2003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Eg</a:t>
            </a:r>
            <a:r>
              <a:rPr lang="en-US" b="1" dirty="0" smtClean="0"/>
              <a:t> monopoly game</a:t>
            </a:r>
            <a:endParaRPr lang="en-IN" b="1" dirty="0"/>
          </a:p>
        </p:txBody>
      </p:sp>
      <p:sp>
        <p:nvSpPr>
          <p:cNvPr id="28" name="Rectangle 27"/>
          <p:cNvSpPr/>
          <p:nvPr/>
        </p:nvSpPr>
        <p:spPr>
          <a:xfrm>
            <a:off x="6095312" y="5201583"/>
            <a:ext cx="5321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/>
              <a:t>Generally N x N matrix to solve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669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922</Words>
  <Application>Microsoft Office PowerPoint</Application>
  <PresentationFormat>Widescreen</PresentationFormat>
  <Paragraphs>139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charter</vt:lpstr>
      <vt:lpstr>sohne</vt:lpstr>
      <vt:lpstr>Wingdings</vt:lpstr>
      <vt:lpstr>Office Theme</vt:lpstr>
      <vt:lpstr>Estimating parameters of Astronomical signals</vt:lpstr>
      <vt:lpstr>PowerPoint Presentation</vt:lpstr>
      <vt:lpstr>PowerPoint Presentation</vt:lpstr>
      <vt:lpstr>How to know what parameters govern such SNR</vt:lpstr>
      <vt:lpstr>Parameter Estimation using Bayesian Inference</vt:lpstr>
      <vt:lpstr>PowerPoint Presentation</vt:lpstr>
      <vt:lpstr>How parameters are actually estimated : Insight.. </vt:lpstr>
      <vt:lpstr>Markov chain Monte Carlo (MCMC)</vt:lpstr>
      <vt:lpstr>PowerPoint Presentation</vt:lpstr>
      <vt:lpstr>PowerPoint Presentation</vt:lpstr>
      <vt:lpstr>Monte Carlo </vt:lpstr>
      <vt:lpstr>Eg of random balls falling in the square plate to circle and find pi</vt:lpstr>
      <vt:lpstr>Eg of coin flip to employ MCMC methods</vt:lpstr>
      <vt:lpstr>PowerPoint Presentation</vt:lpstr>
      <vt:lpstr>Metropolis-Hastings algorithm</vt:lpstr>
      <vt:lpstr>PowerPoint Presentation</vt:lpstr>
      <vt:lpstr>Eg using a library</vt:lpstr>
      <vt:lpstr>Real life examples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parameters of Astronomical signals</dc:title>
  <dc:creator>Windows User</dc:creator>
  <cp:lastModifiedBy>Windows User</cp:lastModifiedBy>
  <cp:revision>52</cp:revision>
  <dcterms:created xsi:type="dcterms:W3CDTF">2021-12-04T07:35:40Z</dcterms:created>
  <dcterms:modified xsi:type="dcterms:W3CDTF">2021-12-05T10:18:23Z</dcterms:modified>
</cp:coreProperties>
</file>